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744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5339680"/>
          </a:xfrm>
        </p:spPr>
        <p:txBody>
          <a:bodyPr/>
          <a:lstStyle/>
          <a:p>
            <a:r>
              <a:rPr lang="ru-RU" dirty="0" smtClean="0"/>
              <a:t>ВСЕОБЩАЯ ДЕКЛАРАЦИЯ ПРАВ ЧЕЛОВЕКА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66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34671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620688"/>
            <a:ext cx="3124875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03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Международная хартия прав человека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Всеобщая Декларация прав человека </a:t>
            </a:r>
            <a:r>
              <a:rPr lang="ru-RU" sz="2800" dirty="0">
                <a:solidFill>
                  <a:schemeClr val="tx1"/>
                </a:solidFill>
              </a:rPr>
              <a:t>(10 декабря 1948 г.)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Международный Пакт о гражданских и политических правах </a:t>
            </a:r>
            <a:r>
              <a:rPr lang="ru-RU" sz="2800" dirty="0">
                <a:solidFill>
                  <a:schemeClr val="tx1"/>
                </a:solidFill>
              </a:rPr>
              <a:t>(16 декабря 1966 г.)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Международный Пакт об экономических, социальных и культурных правах </a:t>
            </a:r>
            <a:r>
              <a:rPr lang="ru-RU" sz="2800" dirty="0">
                <a:solidFill>
                  <a:schemeClr val="tx1"/>
                </a:solidFill>
              </a:rPr>
              <a:t>(16 декабря 1966 г</a:t>
            </a:r>
            <a:r>
              <a:rPr lang="ru-RU" sz="2800" dirty="0" smtClean="0">
                <a:solidFill>
                  <a:schemeClr val="tx1"/>
                </a:solidFill>
              </a:rPr>
              <a:t>.)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д</a:t>
            </a:r>
            <a:r>
              <a:rPr lang="ru-RU" b="1" i="1" dirty="0" smtClean="0">
                <a:solidFill>
                  <a:schemeClr val="tx1"/>
                </a:solidFill>
              </a:rPr>
              <a:t>екларация – «заявление, провозглашение».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х</a:t>
            </a:r>
            <a:r>
              <a:rPr lang="ru-RU" b="1" i="1" dirty="0" smtClean="0">
                <a:solidFill>
                  <a:schemeClr val="tx1"/>
                </a:solidFill>
              </a:rPr>
              <a:t>артия – «грамота, петиция, послание».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п</a:t>
            </a:r>
            <a:r>
              <a:rPr lang="ru-RU" b="1" i="1" dirty="0" smtClean="0">
                <a:solidFill>
                  <a:schemeClr val="tx1"/>
                </a:solidFill>
              </a:rPr>
              <a:t>акт – «договор».</a:t>
            </a:r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38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войная стрелка влево/вверх 5"/>
          <p:cNvSpPr/>
          <p:nvPr/>
        </p:nvSpPr>
        <p:spPr>
          <a:xfrm rot="16200000">
            <a:off x="6723619" y="2385962"/>
            <a:ext cx="1175612" cy="2304256"/>
          </a:xfrm>
          <a:prstGeom prst="leftUp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Всеобщая декларация прав человека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3671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В центре внимания Декларации: жизнь человека, его права, свободы.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2780928"/>
            <a:ext cx="4248472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р</a:t>
            </a:r>
            <a:r>
              <a:rPr lang="ru-RU" sz="3200" b="1" dirty="0" smtClean="0">
                <a:solidFill>
                  <a:schemeClr val="tx1"/>
                </a:solidFill>
              </a:rPr>
              <a:t>азновидности 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прав и свобод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Стрелка углом вверх 4"/>
          <p:cNvSpPr/>
          <p:nvPr/>
        </p:nvSpPr>
        <p:spPr>
          <a:xfrm rot="10800000">
            <a:off x="395536" y="3123382"/>
            <a:ext cx="1872206" cy="1236603"/>
          </a:xfrm>
          <a:prstGeom prst="bentUp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483768" y="3789040"/>
            <a:ext cx="648072" cy="936104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207768" y="3789040"/>
            <a:ext cx="648072" cy="1088504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012160" y="3791734"/>
            <a:ext cx="648072" cy="756084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66242" y="4359985"/>
            <a:ext cx="1368152" cy="190551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политические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115715" y="4877544"/>
            <a:ext cx="1384175" cy="1728192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г</a:t>
            </a:r>
            <a:r>
              <a:rPr lang="ru-RU" sz="2400" dirty="0" smtClean="0">
                <a:solidFill>
                  <a:schemeClr val="tx1"/>
                </a:solidFill>
              </a:rPr>
              <a:t>раждан</a:t>
            </a:r>
          </a:p>
          <a:p>
            <a:pPr algn="ctr"/>
            <a:r>
              <a:rPr lang="ru-RU" sz="2400" dirty="0" err="1" smtClean="0">
                <a:solidFill>
                  <a:schemeClr val="tx1"/>
                </a:solidFill>
              </a:rPr>
              <a:t>ские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895783" y="4941168"/>
            <a:ext cx="1384175" cy="1728192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э</a:t>
            </a:r>
            <a:r>
              <a:rPr lang="ru-RU" sz="2400" dirty="0" smtClean="0">
                <a:solidFill>
                  <a:schemeClr val="tx1"/>
                </a:solidFill>
              </a:rPr>
              <a:t>ко</a:t>
            </a:r>
          </a:p>
          <a:p>
            <a:pPr algn="ctr"/>
            <a:r>
              <a:rPr lang="ru-RU" sz="2400" dirty="0" err="1">
                <a:solidFill>
                  <a:schemeClr val="tx1"/>
                </a:solidFill>
              </a:rPr>
              <a:t>н</a:t>
            </a:r>
            <a:r>
              <a:rPr lang="ru-RU" sz="2400" dirty="0" err="1" smtClean="0">
                <a:solidFill>
                  <a:schemeClr val="tx1"/>
                </a:solidFill>
              </a:rPr>
              <a:t>омичес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644108" y="4675584"/>
            <a:ext cx="1384175" cy="1728192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chemeClr val="tx1"/>
                </a:solidFill>
              </a:rPr>
              <a:t>с</a:t>
            </a:r>
            <a:r>
              <a:rPr lang="ru-RU" sz="2400" dirty="0" err="1" smtClean="0">
                <a:solidFill>
                  <a:schemeClr val="tx1"/>
                </a:solidFill>
              </a:rPr>
              <a:t>оциаль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r>
              <a:rPr lang="ru-RU" sz="2400" dirty="0" err="1" smtClean="0">
                <a:solidFill>
                  <a:schemeClr val="tx1"/>
                </a:solidFill>
              </a:rPr>
              <a:t>ные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277467" y="4273677"/>
            <a:ext cx="1368152" cy="190551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к</a:t>
            </a:r>
            <a:r>
              <a:rPr lang="ru-RU" sz="2400" dirty="0" smtClean="0">
                <a:solidFill>
                  <a:schemeClr val="tx1"/>
                </a:solidFill>
              </a:rPr>
              <a:t>ультур</a:t>
            </a:r>
          </a:p>
          <a:p>
            <a:pPr algn="ctr"/>
            <a:r>
              <a:rPr lang="ru-RU" sz="2400" dirty="0" err="1" smtClean="0">
                <a:solidFill>
                  <a:schemeClr val="tx1"/>
                </a:solidFill>
              </a:rPr>
              <a:t>ные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build="p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имеет только статус </a:t>
            </a:r>
            <a:r>
              <a:rPr lang="ru-RU" sz="2800" dirty="0" smtClean="0">
                <a:solidFill>
                  <a:schemeClr val="tx1"/>
                </a:solidFill>
              </a:rPr>
              <a:t>рекомендации;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состоит </a:t>
            </a:r>
            <a:r>
              <a:rPr lang="ru-RU" sz="2800" dirty="0">
                <a:solidFill>
                  <a:schemeClr val="tx1"/>
                </a:solidFill>
              </a:rPr>
              <a:t>из </a:t>
            </a:r>
            <a:r>
              <a:rPr lang="ru-RU" sz="2800" i="1" dirty="0">
                <a:solidFill>
                  <a:schemeClr val="tx1"/>
                </a:solidFill>
              </a:rPr>
              <a:t>преамбулы и 30 статей</a:t>
            </a:r>
            <a:r>
              <a:rPr lang="ru-RU" sz="2800" dirty="0">
                <a:solidFill>
                  <a:schemeClr val="tx1"/>
                </a:solidFill>
              </a:rPr>
              <a:t>, в которых впервые </a:t>
            </a:r>
            <a:r>
              <a:rPr lang="ru-RU" sz="2800" dirty="0" smtClean="0">
                <a:solidFill>
                  <a:schemeClr val="tx1"/>
                </a:solidFill>
              </a:rPr>
              <a:t>провозглашён </a:t>
            </a:r>
            <a:r>
              <a:rPr lang="ru-RU" sz="2800" dirty="0">
                <a:solidFill>
                  <a:schemeClr val="tx1"/>
                </a:solidFill>
              </a:rPr>
              <a:t>круг основных гражданских, политических, социальных, экономических и культурных прав и свобод </a:t>
            </a:r>
            <a:r>
              <a:rPr lang="ru-RU" sz="2800" dirty="0" smtClean="0">
                <a:solidFill>
                  <a:schemeClr val="tx1"/>
                </a:solidFill>
              </a:rPr>
              <a:t>человека</a:t>
            </a:r>
            <a:r>
              <a:rPr lang="ru-RU" sz="2800" dirty="0">
                <a:solidFill>
                  <a:schemeClr val="tx1"/>
                </a:solidFill>
              </a:rPr>
              <a:t>;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в </a:t>
            </a:r>
            <a:r>
              <a:rPr lang="ru-RU" sz="2800" dirty="0">
                <a:solidFill>
                  <a:schemeClr val="tx1"/>
                </a:solidFill>
              </a:rPr>
              <a:t>основе всех прав человека лежит </a:t>
            </a:r>
            <a:r>
              <a:rPr lang="ru-RU" sz="2800" i="1" dirty="0">
                <a:solidFill>
                  <a:schemeClr val="tx1"/>
                </a:solidFill>
              </a:rPr>
              <a:t>принцип </a:t>
            </a:r>
            <a:r>
              <a:rPr lang="ru-RU" sz="2800" i="1" dirty="0" smtClean="0">
                <a:solidFill>
                  <a:schemeClr val="tx1"/>
                </a:solidFill>
              </a:rPr>
              <a:t>равноправия</a:t>
            </a:r>
            <a:r>
              <a:rPr lang="ru-RU" sz="280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переведена </a:t>
            </a:r>
            <a:r>
              <a:rPr lang="ru-RU" sz="2800" dirty="0">
                <a:solidFill>
                  <a:schemeClr val="tx1"/>
                </a:solidFill>
              </a:rPr>
              <a:t>на множество языков мира (более </a:t>
            </a:r>
            <a:r>
              <a:rPr lang="ru-RU" sz="2800" dirty="0" smtClean="0">
                <a:solidFill>
                  <a:schemeClr val="tx1"/>
                </a:solidFill>
              </a:rPr>
              <a:t>350).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/>
          <a:lstStyle/>
          <a:p>
            <a:r>
              <a:rPr lang="ru-RU" dirty="0" smtClean="0"/>
              <a:t>Всеобщая декларация прав человека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70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Все права можно условно разделить на 3 группы:</a:t>
            </a:r>
            <a:endParaRPr lang="ru-RU" sz="3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844824"/>
            <a:ext cx="3240360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ограждающие</a:t>
            </a:r>
            <a:endParaRPr lang="ru-RU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3284984"/>
            <a:ext cx="4248472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с</a:t>
            </a:r>
            <a:r>
              <a:rPr lang="ru-RU" sz="3200" dirty="0" smtClean="0"/>
              <a:t>вободная активность человека</a:t>
            </a:r>
            <a:endParaRPr lang="ru-RU" sz="3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560" y="4797152"/>
            <a:ext cx="3600400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защитительные</a:t>
            </a:r>
            <a:endParaRPr lang="ru-RU" sz="32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4044607" y="2132856"/>
            <a:ext cx="835496" cy="576064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004048" y="3578409"/>
            <a:ext cx="835496" cy="576064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312568" y="5085184"/>
            <a:ext cx="835496" cy="576064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148064" y="1844824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Защищают человека от вмешательства в его частную жизнь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006316" y="3081611"/>
            <a:ext cx="2915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Обеспечивают человеку свободу для активных действий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5421796" y="4797152"/>
            <a:ext cx="3182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Обязывают государство и общество заботиться о человеке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499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" presetClass="entr" presetSubtype="5" repeatCount="5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" presetClass="entr" presetSubtype="5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3" presetClass="entr" presetSubtype="5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Ограждающие права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Н</a:t>
            </a:r>
            <a:r>
              <a:rPr lang="ru-RU" sz="2800" dirty="0" smtClean="0">
                <a:solidFill>
                  <a:schemeClr val="tx1"/>
                </a:solidFill>
              </a:rPr>
              <a:t>а жизнь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На неприкосновенность личности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Неприкосновенность жилища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На защиту чести и репутации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На тайну корреспонденции</a:t>
            </a:r>
          </a:p>
          <a:p>
            <a:r>
              <a:rPr lang="ru-RU" sz="2800" dirty="0">
                <a:solidFill>
                  <a:schemeClr val="tx1"/>
                </a:solidFill>
              </a:rPr>
              <a:t>д</a:t>
            </a:r>
            <a:r>
              <a:rPr lang="ru-RU" sz="2800" dirty="0" smtClean="0">
                <a:solidFill>
                  <a:schemeClr val="tx1"/>
                </a:solidFill>
              </a:rPr>
              <a:t>р.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12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Свободная </a:t>
            </a:r>
            <a:r>
              <a:rPr lang="ru-RU" dirty="0"/>
              <a:t>активность </a:t>
            </a:r>
            <a:r>
              <a:rPr lang="ru-RU" dirty="0" smtClean="0"/>
              <a:t>человека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На свободу творчества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Зарабатывать на жизнь свободно выбранным трудом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На свободу собраний, шествий, митингов, демонстраций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Свободно получать и распространять информацию</a:t>
            </a:r>
          </a:p>
          <a:p>
            <a:r>
              <a:rPr lang="ru-RU" sz="2800" dirty="0">
                <a:solidFill>
                  <a:schemeClr val="tx1"/>
                </a:solidFill>
              </a:rPr>
              <a:t>д</a:t>
            </a:r>
            <a:r>
              <a:rPr lang="ru-RU" sz="2800" dirty="0" smtClean="0">
                <a:solidFill>
                  <a:schemeClr val="tx1"/>
                </a:solidFill>
              </a:rPr>
              <a:t>р.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68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Защитительные права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Создание социальной защищённости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На охрану здоровья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На жильё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на достаточный жизненный уровень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Т.е. эти права выражают свободу человека от плохой, унизительной для человеческого достоинства жизни: от безработицы, бездомности, нищеты, беспомощности, немощности и т.п.</a:t>
            </a:r>
          </a:p>
        </p:txBody>
      </p:sp>
    </p:spTree>
    <p:extLst>
      <p:ext uri="{BB962C8B-B14F-4D97-AF65-F5344CB8AC3E}">
        <p14:creationId xmlns:p14="http://schemas.microsoft.com/office/powerpoint/2010/main" val="25255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Все права, зафиксированные в Декларации </a:t>
            </a:r>
            <a:r>
              <a:rPr lang="ru-RU" sz="2800" i="1" dirty="0" smtClean="0">
                <a:solidFill>
                  <a:schemeClr val="tx1"/>
                </a:solidFill>
              </a:rPr>
              <a:t>едины,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неделимы</a:t>
            </a:r>
            <a:r>
              <a:rPr lang="ru-RU" sz="2800" dirty="0" smtClean="0">
                <a:solidFill>
                  <a:schemeClr val="tx1"/>
                </a:solidFill>
              </a:rPr>
              <a:t>, даны от рождения (</a:t>
            </a:r>
            <a:r>
              <a:rPr lang="ru-RU" sz="2800" i="1" dirty="0" smtClean="0">
                <a:solidFill>
                  <a:schemeClr val="tx1"/>
                </a:solidFill>
              </a:rPr>
              <a:t>естественные</a:t>
            </a:r>
            <a:r>
              <a:rPr lang="ru-RU" sz="2800" dirty="0" smtClean="0">
                <a:solidFill>
                  <a:schemeClr val="tx1"/>
                </a:solidFill>
              </a:rPr>
              <a:t>).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В Декларации </a:t>
            </a:r>
            <a:r>
              <a:rPr lang="ru-RU" sz="2800" i="1" dirty="0" smtClean="0">
                <a:solidFill>
                  <a:schemeClr val="tx1"/>
                </a:solidFill>
              </a:rPr>
              <a:t>нет более или менее важных прав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В ней органично сочетаются </a:t>
            </a:r>
            <a:r>
              <a:rPr lang="ru-RU" sz="2800" i="1" dirty="0" smtClean="0">
                <a:solidFill>
                  <a:schemeClr val="tx1"/>
                </a:solidFill>
              </a:rPr>
              <a:t>права и обязанности</a:t>
            </a:r>
            <a:r>
              <a:rPr lang="ru-RU" sz="2800" dirty="0" smtClean="0">
                <a:solidFill>
                  <a:schemeClr val="tx1"/>
                </a:solidFill>
              </a:rPr>
              <a:t>, они </a:t>
            </a:r>
            <a:r>
              <a:rPr lang="ru-RU" sz="2800" i="1" dirty="0" smtClean="0">
                <a:solidFill>
                  <a:schemeClr val="tx1"/>
                </a:solidFill>
              </a:rPr>
              <a:t>неразделимы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b="1" i="1" dirty="0" smtClean="0">
                <a:solidFill>
                  <a:schemeClr val="tx1"/>
                </a:solidFill>
              </a:rPr>
              <a:t>Декларация</a:t>
            </a:r>
            <a:r>
              <a:rPr lang="ru-RU" sz="2800" dirty="0" smtClean="0">
                <a:solidFill>
                  <a:schemeClr val="tx1"/>
                </a:solidFill>
              </a:rPr>
              <a:t> – это общечеловеческий идеал (образец) права, к которому должны </a:t>
            </a:r>
            <a:r>
              <a:rPr lang="ru-RU" sz="2800" dirty="0" err="1" smtClean="0">
                <a:solidFill>
                  <a:schemeClr val="tx1"/>
                </a:solidFill>
              </a:rPr>
              <a:t>стре-миться</a:t>
            </a:r>
            <a:r>
              <a:rPr lang="ru-RU" sz="2800" dirty="0" smtClean="0">
                <a:solidFill>
                  <a:schemeClr val="tx1"/>
                </a:solidFill>
              </a:rPr>
              <a:t> все народы и все государства.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5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97</TotalTime>
  <Words>333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Исполнительная</vt:lpstr>
      <vt:lpstr>ВСЕОБЩАЯ ДЕКЛАРАЦИЯ ПРАВ ЧЕЛОВЕКА</vt:lpstr>
      <vt:lpstr>Международная хартия прав человека</vt:lpstr>
      <vt:lpstr>Всеобщая декларация прав человека</vt:lpstr>
      <vt:lpstr>Всеобщая декларация прав человека</vt:lpstr>
      <vt:lpstr>Все права можно условно разделить на 3 группы:</vt:lpstr>
      <vt:lpstr>Ограждающие права </vt:lpstr>
      <vt:lpstr>Свободная активность человека</vt:lpstr>
      <vt:lpstr>Защитительные права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ВСЕОБЩАЯ ДЕКЛАРАЦИЯ ПРАВ ЧЕЛОВЕКА</dc:title>
  <dc:creator>Ирина</dc:creator>
  <cp:lastModifiedBy>Ирина</cp:lastModifiedBy>
  <cp:revision>10</cp:revision>
  <dcterms:created xsi:type="dcterms:W3CDTF">2012-12-17T20:29:35Z</dcterms:created>
  <dcterms:modified xsi:type="dcterms:W3CDTF">2012-12-17T22:17:49Z</dcterms:modified>
</cp:coreProperties>
</file>